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72" r:id="rId6"/>
  </p:sldMasterIdLst>
  <p:notesMasterIdLst>
    <p:notesMasterId r:id="rId13"/>
  </p:notesMasterIdLst>
  <p:sldIdLst>
    <p:sldId id="328" r:id="rId7"/>
    <p:sldId id="329" r:id="rId8"/>
    <p:sldId id="330" r:id="rId9"/>
    <p:sldId id="382" r:id="rId10"/>
    <p:sldId id="433" r:id="rId11"/>
    <p:sldId id="4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הונתן אלמוג" initials="י" lastIdx="9" clrIdx="0">
    <p:extLst>
      <p:ext uri="{19B8F6BF-5375-455C-9EA6-DF929625EA0E}">
        <p15:presenceInfo xmlns:p15="http://schemas.microsoft.com/office/powerpoint/2012/main" userId="S-1-5-21-436374069-287218729-1417001333-34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13C74"/>
    <a:srgbClr val="7F3C75"/>
    <a:srgbClr val="FFB312"/>
    <a:srgbClr val="4E77B7"/>
    <a:srgbClr val="543E8E"/>
    <a:srgbClr val="73A4D2"/>
    <a:srgbClr val="42509F"/>
    <a:srgbClr val="BFD730"/>
    <a:srgbClr val="F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8"/>
  </p:normalViewPr>
  <p:slideViewPr>
    <p:cSldViewPr snapToGrid="0" snapToObjects="1">
      <p:cViewPr varScale="1">
        <p:scale>
          <a:sx n="81" d="100"/>
          <a:sy n="81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70DB2-B515-F942-9D50-B1796949991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B8958-3EF0-EB49-B7D3-BECC858B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6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הנחייה- לא יותר מדקה.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B8958-3EF0-EB49-B7D3-BECC858B74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4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הנחייה- לא יותר מדקה.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B8958-3EF0-EB49-B7D3-BECC858B74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22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B03D-E9DE-9346-BF1E-5118D5B58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1E9F4-B84E-2748-8ABF-967EB7F9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A646-E5A7-2D40-8B88-DBACAF6E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0431-804A-944F-9ECD-3DC78545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2E23-AD5D-4743-B030-4A89A93C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E42B-BB8F-1544-BBD2-F201357A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27F7A-BD3C-CE42-8D6B-CAAF43B62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CE3F1-A59B-B740-B1B2-D707AC4D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BACB-B50B-2D4A-A5BF-3807E840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D97D-B441-3E4D-AB22-77B7789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5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28B74-FD29-5E40-BBBE-64640CA70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5E53-2850-8042-97A9-AFFE2526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0C5D-3E18-0149-A583-77EB40A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A959-0D1F-2F49-B12D-DD5D6BCA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E290-BC12-4548-B30B-C5593887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B03D-E9DE-9346-BF1E-5118D5B58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1E9F4-B84E-2748-8ABF-967EB7F9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A646-E5A7-2D40-8B88-DBACAF6E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0431-804A-944F-9ECD-3DC78545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2E23-AD5D-4743-B030-4A89A93C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C0D8-1321-254D-8386-85ED6715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0EA0-70F4-CD45-B812-00997F086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E5B9-7A8C-E44D-B2B5-4CB9F2B0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479E3-0BC3-044F-86FF-7340278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9062-06CF-B340-9B0B-5DA12B35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7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9E3E-2ADD-EC40-8422-D97185AA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20E93-E14D-CF4C-BA46-7BC39F27C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6257-C319-0C49-A5BE-8EEF317C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9162-57C2-F542-A305-B0CE02C6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00F1-D27D-324A-93E0-46E89AE4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0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914F-6504-384C-AB30-63A5D72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1DF3-2019-4749-86C5-59A3770E8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DFB38-422B-6046-BF7F-D305FBFA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7F6AA-6848-2746-9039-57500BDD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CA4B-49A0-3747-AA85-116C58C9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0AEBF-D4ED-274E-A5B2-8868AC00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3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6203-6D09-E54D-A577-B58FAD65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818F-5452-3448-A8C1-568B29BA4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AE34A-706F-544B-B07C-1D81F7470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350FE-EFB2-C94F-AE81-EF09AE6DD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D3FD1-B793-304C-A556-09B492DBF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49E77-FE38-FD41-B2EC-52837B32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1A249-6813-8D4B-B2D3-2A32C9D7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0EADD-78F8-3746-AFF7-8B01308A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9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B401-6F2D-E64C-B782-9195C669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151FD-C74E-A845-91B2-F79DDA92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C4ED5-DF0F-A849-A109-B64845BE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E1B10-10D8-EC4F-9A68-A096406F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6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0973E-C85A-A641-AE58-D05D99F6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0E7A2-5E3B-4D45-886B-EEF6F513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4A80B-997D-B14B-BF50-E0EB5DEC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78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FFC4-2C28-DD4E-802C-C4CE42E5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D427-D1FA-844E-A389-439C2DF0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A4497-97C8-2040-941C-9A5936910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EC86A-3DA8-6F44-B4BD-6C060600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DA66-EECA-C948-A42C-925D4748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B6BD3-0909-B647-9F7B-09013154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C0D8-1321-254D-8386-85ED6715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0EA0-70F4-CD45-B812-00997F086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E5B9-7A8C-E44D-B2B5-4CB9F2B0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479E3-0BC3-044F-86FF-7340278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9062-06CF-B340-9B0B-5DA12B35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2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079C-B835-DB40-B417-7D99BEFD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C9E42-3470-0843-B30C-3853F196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8A4A2-842B-1244-8876-003EA944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48B4F-C492-EE48-9F7F-F86D5140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DB637-74EF-DB41-AE92-85D5C661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0549-864F-5B4F-A93B-62FD31B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4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E42B-BB8F-1544-BBD2-F201357A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27F7A-BD3C-CE42-8D6B-CAAF43B62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CE3F1-A59B-B740-B1B2-D707AC4D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BACB-B50B-2D4A-A5BF-3807E840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D97D-B441-3E4D-AB22-77B7789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29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28B74-FD29-5E40-BBBE-64640CA70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5E53-2850-8042-97A9-AFFE2526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0C5D-3E18-0149-A583-77EB40A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A959-0D1F-2F49-B12D-DD5D6BCA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E290-BC12-4548-B30B-C5593887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9E3E-2ADD-EC40-8422-D97185AA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20E93-E14D-CF4C-BA46-7BC39F27C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6257-C319-0C49-A5BE-8EEF317C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9162-57C2-F542-A305-B0CE02C6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00F1-D27D-324A-93E0-46E89AE4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914F-6504-384C-AB30-63A5D72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1DF3-2019-4749-86C5-59A3770E8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DFB38-422B-6046-BF7F-D305FBFA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7F6AA-6848-2746-9039-57500BDD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CA4B-49A0-3747-AA85-116C58C9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0AEBF-D4ED-274E-A5B2-8868AC00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4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6203-6D09-E54D-A577-B58FAD65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818F-5452-3448-A8C1-568B29BA4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AE34A-706F-544B-B07C-1D81F7470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350FE-EFB2-C94F-AE81-EF09AE6DD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D3FD1-B793-304C-A556-09B492DBF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49E77-FE38-FD41-B2EC-52837B32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1A249-6813-8D4B-B2D3-2A32C9D7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0EADD-78F8-3746-AFF7-8B01308A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9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B401-6F2D-E64C-B782-9195C669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151FD-C74E-A845-91B2-F79DDA92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C4ED5-DF0F-A849-A109-B64845BE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E1B10-10D8-EC4F-9A68-A096406F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0973E-C85A-A641-AE58-D05D99F6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0E7A2-5E3B-4D45-886B-EEF6F513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4A80B-997D-B14B-BF50-E0EB5DEC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FFC4-2C28-DD4E-802C-C4CE42E5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D427-D1FA-844E-A389-439C2DF0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A4497-97C8-2040-941C-9A5936910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EC86A-3DA8-6F44-B4BD-6C060600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DA66-EECA-C948-A42C-925D4748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B6BD3-0909-B647-9F7B-09013154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079C-B835-DB40-B417-7D99BEFD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C9E42-3470-0843-B30C-3853F196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8A4A2-842B-1244-8876-003EA944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48B4F-C492-EE48-9F7F-F86D5140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DB637-74EF-DB41-AE92-85D5C661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0549-864F-5B4F-A93B-62FD31B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5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E67F8-DC08-6D4F-9C4C-AEB1C08B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8F1E-B467-7542-9500-4DC78353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E178-8557-7C4C-B426-F992FFFDD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69BA-AA59-EE49-9D95-E17144F4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C103-6FBA-014F-BE00-F6D5C9C1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E67F8-DC08-6D4F-9C4C-AEB1C08B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8F1E-B467-7542-9500-4DC78353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E178-8557-7C4C-B426-F992FFFDD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69BA-AA59-EE49-9D95-E17144F4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C103-6FBA-014F-BE00-F6D5C9C1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http://www.novaprojec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3.jpe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12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6F37B8-29AE-D047-B3D8-C69E714A4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4E2371-2D55-6E4D-BC07-C6018F417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1200"/>
            <a:ext cx="12192000" cy="1066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796AA5-9473-4001-800A-8AA62491211E}"/>
              </a:ext>
            </a:extLst>
          </p:cNvPr>
          <p:cNvSpPr/>
          <p:nvPr/>
        </p:nvSpPr>
        <p:spPr>
          <a:xfrm>
            <a:off x="2222205" y="2383286"/>
            <a:ext cx="6257928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היכרות עם היועצים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0F748E-CEF6-4ABE-93FD-C79BC1B6579E}"/>
              </a:ext>
            </a:extLst>
          </p:cNvPr>
          <p:cNvGrpSpPr/>
          <p:nvPr/>
        </p:nvGrpSpPr>
        <p:grpSpPr>
          <a:xfrm>
            <a:off x="1279048" y="3216355"/>
            <a:ext cx="6567891" cy="1461813"/>
            <a:chOff x="928057" y="2982448"/>
            <a:chExt cx="5519004" cy="289406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576661-8235-44C5-8B79-05A7C54BA8A4}"/>
                </a:ext>
              </a:extLst>
            </p:cNvPr>
            <p:cNvGrpSpPr/>
            <p:nvPr/>
          </p:nvGrpSpPr>
          <p:grpSpPr>
            <a:xfrm>
              <a:off x="928057" y="2994649"/>
              <a:ext cx="5400000" cy="0"/>
              <a:chOff x="2910390" y="1494322"/>
              <a:chExt cx="2815500" cy="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58D4F65-257B-4687-88E4-EB840A4D05A3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F074F83-6259-4D17-B267-BE35441A314E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83FCBB1-599E-417E-B933-DF6CAAF2CA21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B57E7E7-A369-4027-81AC-515635359842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610B49A-E245-4867-9505-FAE84385A5FC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95954DF-4BA2-4316-8CC6-3CFA3F97ADE2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3D52803-0067-4803-909C-1FE45C50F752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932F947-10BA-42AE-9B65-AD1204D7C12A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AA16FCC-4045-41C4-A885-3A3B5FB35343}"/>
                </a:ext>
              </a:extLst>
            </p:cNvPr>
            <p:cNvGrpSpPr/>
            <p:nvPr/>
          </p:nvGrpSpPr>
          <p:grpSpPr>
            <a:xfrm rot="16200000">
              <a:off x="-441569" y="4356848"/>
              <a:ext cx="2880000" cy="131199"/>
              <a:chOff x="2910390" y="1494322"/>
              <a:chExt cx="2815500" cy="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494506D-20BE-4A8B-A95C-579F3F6DFB4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F7103D5-C4D3-4847-A416-DDA48859C40D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9062AB7-A428-42DF-9CF2-127C883CB396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0BCF673-3231-49D4-802D-1B1529887A33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02BA51B-233B-433D-8E34-746E56635744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FBF4C4C-3FDD-4D57-ACB8-B13F47BF3B98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B90464B-CF9C-4AE1-AAB6-E87BB04BC40E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A0A1DC-ABAF-4D0F-89CE-3024389FFFF0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771F8F1-AFC5-42A4-B47B-04E1164E9CC8}"/>
                </a:ext>
              </a:extLst>
            </p:cNvPr>
            <p:cNvGrpSpPr/>
            <p:nvPr/>
          </p:nvGrpSpPr>
          <p:grpSpPr>
            <a:xfrm>
              <a:off x="928057" y="5876512"/>
              <a:ext cx="5400000" cy="0"/>
              <a:chOff x="2910390" y="1494322"/>
              <a:chExt cx="28155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F333A4A-E63D-4B14-98D0-8F014B9B517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50BD201-2F4B-48C1-9965-9D064610096B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0D1648B-528A-40DB-AF73-95CD48548901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DF9C3EC-82F4-45DC-BAF9-2EA9356E0476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BC64F77-1DAE-49A4-8277-F7B0C03699BE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65F82C9-19BF-4636-935A-98F8DB6CEFB7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FE723C0-23B5-4E5F-B9BA-F3FA1CF76F2A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AD31C7B-6736-453C-B76E-07E842692026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5A5ACE5-0D57-4F67-9D15-CAE4B01EDADC}"/>
                </a:ext>
              </a:extLst>
            </p:cNvPr>
            <p:cNvGrpSpPr/>
            <p:nvPr/>
          </p:nvGrpSpPr>
          <p:grpSpPr>
            <a:xfrm rot="16200000">
              <a:off x="4941462" y="4370913"/>
              <a:ext cx="2880000" cy="131199"/>
              <a:chOff x="2910390" y="1494322"/>
              <a:chExt cx="2815500" cy="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A1D40C6-C796-4C87-B025-E93AFC8E77D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6B92642-62D0-428D-B739-9DBB6C35C6EC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3D71E21-F525-49F3-BBD5-86F6BB9A59B0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4305F6B-F1A4-46B2-B699-BA2E4FA4DE02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E999933-F3AA-4607-8101-684C096DF10F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80BF8A8-9CF1-474D-9331-62A2FD67F09C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054441A-A42B-40CF-8E80-01E7AB7D71E0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6DA4C82-A8A7-4A5D-821E-571F52397B26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BB2BC97-37C6-4FBA-A4CB-3223C2BF928C}"/>
              </a:ext>
            </a:extLst>
          </p:cNvPr>
          <p:cNvSpPr/>
          <p:nvPr/>
        </p:nvSpPr>
        <p:spPr>
          <a:xfrm>
            <a:off x="1284731" y="3223458"/>
            <a:ext cx="6391565" cy="14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שם הגוף המייעץ : עמותת נובה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813C74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עולם תוכן הייעוץ: מדידה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Graphic 3" descr="Group">
            <a:extLst>
              <a:ext uri="{FF2B5EF4-FFF2-40B4-BE49-F238E27FC236}">
                <a16:creationId xmlns:a16="http://schemas.microsoft.com/office/drawing/2014/main" id="{D3B17A9F-2CD1-47C5-A7E4-857759C39E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5644" y="3193729"/>
            <a:ext cx="1477334" cy="147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1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5832" y="6202172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9E7C4FE-BFB4-4A8D-AC48-E524CE5C5D5C}"/>
              </a:ext>
            </a:extLst>
          </p:cNvPr>
          <p:cNvSpPr/>
          <p:nvPr/>
        </p:nvSpPr>
        <p:spPr>
          <a:xfrm>
            <a:off x="2665355" y="479292"/>
            <a:ext cx="7966553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היכרות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מי אנחנו?</a:t>
            </a:r>
          </a:p>
        </p:txBody>
      </p:sp>
      <p:pic>
        <p:nvPicPr>
          <p:cNvPr id="68" name="Graphic 67" descr="Group">
            <a:extLst>
              <a:ext uri="{FF2B5EF4-FFF2-40B4-BE49-F238E27FC236}">
                <a16:creationId xmlns:a16="http://schemas.microsoft.com/office/drawing/2014/main" id="{8DCE0ABE-7C5C-4DC0-966C-DE86C84C5F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058341A-5F75-4F79-8EC6-9B840140B63D}"/>
              </a:ext>
            </a:extLst>
          </p:cNvPr>
          <p:cNvGrpSpPr/>
          <p:nvPr/>
        </p:nvGrpSpPr>
        <p:grpSpPr>
          <a:xfrm flipV="1">
            <a:off x="1434282" y="1174375"/>
            <a:ext cx="10458395" cy="123143"/>
            <a:chOff x="2910390" y="1494322"/>
            <a:chExt cx="2815500" cy="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7FE3BD1-315B-42DC-93E4-8C78796ABE5E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B319E15-5E7A-482A-8243-EA198FBA275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EA4862-79A9-4930-AF21-625C9943D0B7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F928209-A2B8-4C65-8F57-9B5A72E63CC6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2B460FB-FC7F-40EF-B933-F2BF64E10610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05E9EBB-B909-46B7-B34D-8C3AAB6BC7F3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3004988-DEB5-4D08-8113-1347531D5285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0E7B42-DBDB-4652-8F98-BD1FA8800D5B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מלבן 1"/>
          <p:cNvSpPr/>
          <p:nvPr/>
        </p:nvSpPr>
        <p:spPr>
          <a:xfrm>
            <a:off x="1955452" y="148445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אנו מאמינים כי קפיצת מדרגה באיכות השירותים החברתיים תלויה ביכולת של ארגונים חברתיים, משרדי ממשלה ורשויות מקומיות להשתמש בנתונים בתהליכי קבלת ההחלטות שלהם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67091" y="5371175"/>
            <a:ext cx="86764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/>
              </a:rPr>
              <a:t>www.novaproject.org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2" descr="E:\dropbox\Dropbox (hadas@novaproject.or)\hadas@novaproject.or Team Folder\שיווק\לוגואים נובה\לוגואים ללינקדאין\logo_heb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922" y="73175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64293" r="64727" b="13122"/>
          <a:stretch/>
        </p:blipFill>
        <p:spPr>
          <a:xfrm>
            <a:off x="2714920" y="2859245"/>
            <a:ext cx="7315200" cy="267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5832" y="6202172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9E7C4FE-BFB4-4A8D-AC48-E524CE5C5D5C}"/>
              </a:ext>
            </a:extLst>
          </p:cNvPr>
          <p:cNvSpPr/>
          <p:nvPr/>
        </p:nvSpPr>
        <p:spPr>
          <a:xfrm>
            <a:off x="2665355" y="479292"/>
            <a:ext cx="7966553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היכרות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צוות מקצועי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מוביל</a:t>
            </a:r>
          </a:p>
        </p:txBody>
      </p:sp>
      <p:pic>
        <p:nvPicPr>
          <p:cNvPr id="68" name="Graphic 67" descr="Group">
            <a:extLst>
              <a:ext uri="{FF2B5EF4-FFF2-40B4-BE49-F238E27FC236}">
                <a16:creationId xmlns:a16="http://schemas.microsoft.com/office/drawing/2014/main" id="{8DCE0ABE-7C5C-4DC0-966C-DE86C84C5F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058341A-5F75-4F79-8EC6-9B840140B63D}"/>
              </a:ext>
            </a:extLst>
          </p:cNvPr>
          <p:cNvGrpSpPr/>
          <p:nvPr/>
        </p:nvGrpSpPr>
        <p:grpSpPr>
          <a:xfrm flipV="1">
            <a:off x="1434282" y="1174375"/>
            <a:ext cx="10458395" cy="123143"/>
            <a:chOff x="2910390" y="1494322"/>
            <a:chExt cx="2815500" cy="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7FE3BD1-315B-42DC-93E4-8C78796ABE5E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B319E15-5E7A-482A-8243-EA198FBA275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EA4862-79A9-4930-AF21-625C9943D0B7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F928209-A2B8-4C65-8F57-9B5A72E63CC6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2B460FB-FC7F-40EF-B933-F2BF64E10610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05E9EBB-B909-46B7-B34D-8C3AAB6BC7F3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3004988-DEB5-4D08-8113-1347531D5285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0E7B42-DBDB-4652-8F98-BD1FA8800D5B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E:\dropbox\Dropbox (hadas@novaproject.or)\hadas@novaproject.or Team Folder\שיווק\לוגואים נובה\לוגואים ללינקדאין\logo_heb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922" y="73175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87562" y="2439073"/>
            <a:ext cx="1332000" cy="13870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" name="TextBox 22"/>
          <p:cNvSpPr txBox="1"/>
          <p:nvPr/>
        </p:nvSpPr>
        <p:spPr>
          <a:xfrm>
            <a:off x="7902744" y="3891010"/>
            <a:ext cx="2858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הדס גבאי לרום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מנכ"לית עמותת נובה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תלווה את הפרויקט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0075" y="3857305"/>
            <a:ext cx="285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אורי גופר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ראש תחום מגזר ציבורי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ינהל את הפרויקט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8220" y="3891010"/>
            <a:ext cx="285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נועה שר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יועצת תכנון, מדידה והערכה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תוביל את העבודה המקצועית בעולמות המדידה </a:t>
            </a:r>
          </a:p>
        </p:txBody>
      </p:sp>
      <p:pic>
        <p:nvPicPr>
          <p:cNvPr id="26" name="תמונה 25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473" y="2442057"/>
            <a:ext cx="1383480" cy="13840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2" b="7710"/>
          <a:stretch/>
        </p:blipFill>
        <p:spPr>
          <a:xfrm>
            <a:off x="3072618" y="2439073"/>
            <a:ext cx="1320625" cy="13870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מציין מיקום תוכן 4"/>
          <p:cNvSpPr txBox="1">
            <a:spLocks/>
          </p:cNvSpPr>
          <p:nvPr/>
        </p:nvSpPr>
        <p:spPr bwMode="auto">
          <a:xfrm>
            <a:off x="1234621" y="5570745"/>
            <a:ext cx="7113523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marR="0" indent="-34290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Tx/>
              <a:buBlip>
                <a:blip r:embed="rId14"/>
              </a:buBlip>
              <a:tabLst>
                <a:tab pos="228600" algn="l"/>
              </a:tabLst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1pPr>
            <a:lvl2pPr marL="627063" indent="-271463" algn="r" rtl="1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s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2pPr>
            <a:lvl3pPr marL="901544" indent="-274590" algn="r" rtl="1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Courier New" pitchFamily="49" charset="0"/>
              <a:buChar char="o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3pPr>
            <a:lvl4pPr marL="1160463" indent="-260350" algn="r" rtl="1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−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4pPr>
            <a:lvl5pPr marL="1433513" indent="-273050" algn="r" rtl="1" eaLnBrk="1" fontAlgn="base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−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Pct val="100000"/>
              <a:buFontTx/>
              <a:buBlip>
                <a:blip r:embed="rId14"/>
              </a:buBlip>
              <a:tabLst>
                <a:tab pos="228600" algn="l"/>
              </a:tabLst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aanan Bold"/>
                <a:ea typeface="Geneva" charset="-128"/>
                <a:cs typeface="Arial" panose="020B0604020202020204" pitchFamily="34" charset="0"/>
              </a:rPr>
              <a:t>בפרויקט נשלב יועצ/ת מערכות מידע ו-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aanan Bold"/>
                <a:ea typeface="Geneva" charset="-128"/>
                <a:cs typeface="+mn-cs"/>
              </a:rPr>
              <a:t>BI</a:t>
            </a: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aanan Bold"/>
                <a:ea typeface="Geneva" charset="-128"/>
                <a:cs typeface="Arial" panose="020B0604020202020204" pitchFamily="34" charset="0"/>
              </a:rPr>
              <a:t> סביב סוגיות רלוונטיות</a:t>
            </a:r>
            <a:endParaRPr kumimoji="0" lang="he-IL" sz="2400" b="0" i="0" u="none" strike="noStrike" kern="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aanan Bold"/>
              <a:ea typeface="Geneva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4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717" y="6245352"/>
            <a:ext cx="2993916" cy="521208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2130553" y="479292"/>
            <a:ext cx="8501356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תחום התוכן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לפרויקט שלושה תוצרים מרכזיים</a:t>
            </a:r>
          </a:p>
        </p:txBody>
      </p: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9E5101B-6BD4-47BF-A9DF-A6B0696B7F4D}"/>
              </a:ext>
            </a:extLst>
          </p:cNvPr>
          <p:cNvGrpSpPr/>
          <p:nvPr/>
        </p:nvGrpSpPr>
        <p:grpSpPr>
          <a:xfrm>
            <a:off x="1581501" y="1297518"/>
            <a:ext cx="10311176" cy="45719"/>
            <a:chOff x="2910390" y="1494322"/>
            <a:chExt cx="2815500" cy="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0301757-450D-4FB2-A861-03B564614485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DCAF14-E947-402D-A607-2A5870C558CC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B3EEE76-EFAC-4519-B3F9-3D08B2B52E38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846E7D-B063-4A23-8701-0076152CC72F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255CEDB-87B3-49DB-B050-4E99B7A5951A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267E380-F7F5-4565-82E9-3AFCC095CA84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81B1CE-B071-4CE3-9C9C-D7AFFFDA6EF4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A243F25-A5BE-4DB7-927F-AE1AF005F8E6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4"/>
          <p:cNvSpPr/>
          <p:nvPr/>
        </p:nvSpPr>
        <p:spPr bwMode="auto">
          <a:xfrm>
            <a:off x="7681051" y="1601395"/>
            <a:ext cx="2232248" cy="26642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תיאוריית שינוי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ומודל לוגי</a:t>
            </a:r>
          </a:p>
        </p:txBody>
      </p:sp>
      <p:sp>
        <p:nvSpPr>
          <p:cNvPr id="18" name="Rectangle 5"/>
          <p:cNvSpPr/>
          <p:nvPr/>
        </p:nvSpPr>
        <p:spPr bwMode="auto">
          <a:xfrm>
            <a:off x="2899925" y="1601395"/>
            <a:ext cx="2232248" cy="26642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תכנית מדידה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ותכנית הטמעה</a:t>
            </a:r>
          </a:p>
        </p:txBody>
      </p:sp>
      <p:sp>
        <p:nvSpPr>
          <p:cNvPr id="19" name="Rectangle 6"/>
          <p:cNvSpPr/>
          <p:nvPr/>
        </p:nvSpPr>
        <p:spPr bwMode="auto">
          <a:xfrm>
            <a:off x="5290488" y="1601395"/>
            <a:ext cx="2232248" cy="26642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תוצאות ותפוקות מרכזיות למדידה</a:t>
            </a:r>
          </a:p>
        </p:txBody>
      </p:sp>
      <p:sp>
        <p:nvSpPr>
          <p:cNvPr id="20" name="Rounded Rectangular Callout 3"/>
          <p:cNvSpPr/>
          <p:nvPr/>
        </p:nvSpPr>
        <p:spPr bwMode="auto">
          <a:xfrm>
            <a:off x="2812716" y="4609706"/>
            <a:ext cx="2319457" cy="1944217"/>
          </a:xfrm>
          <a:prstGeom prst="wedgeRoundRectCallout">
            <a:avLst>
              <a:gd name="adj1" fmla="val -27165"/>
              <a:gd name="adj2" fmla="val -1020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מה הרציונל לבחירה במדד? מי מזין את הנתונים ולאן? האם יש כלי מדידה קיימים או צורך לפתח? מיהם בעלי העניין שיש לערב בתשתית המדידה המתגבשת לפני/אחרי פרסום המכרז?</a:t>
            </a:r>
          </a:p>
        </p:txBody>
      </p:sp>
      <p:sp>
        <p:nvSpPr>
          <p:cNvPr id="21" name="Rounded Rectangular Callout 8"/>
          <p:cNvSpPr/>
          <p:nvPr/>
        </p:nvSpPr>
        <p:spPr bwMode="auto">
          <a:xfrm>
            <a:off x="5420205" y="4609707"/>
            <a:ext cx="2016224" cy="1944216"/>
          </a:xfrm>
          <a:prstGeom prst="wedgeRoundRectCallout">
            <a:avLst>
              <a:gd name="adj1" fmla="val -27165"/>
              <a:gd name="adj2" fmla="val -1020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איך נראית הצלחה? מהן התוצאות והתפוקות המרכזיות? איך נוכל לדעת שהשגנו אותן או שהן מתקיימות? מה מודד את ביצועי מפעיל השירותים ומה משרת צרכי למידה של המטה?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Rounded Rectangular Callout 9"/>
          <p:cNvSpPr/>
          <p:nvPr/>
        </p:nvSpPr>
        <p:spPr bwMode="auto">
          <a:xfrm>
            <a:off x="7681051" y="4609707"/>
            <a:ext cx="2232247" cy="1440160"/>
          </a:xfrm>
          <a:prstGeom prst="wedgeRoundRectCallout">
            <a:avLst>
              <a:gd name="adj1" fmla="val -27165"/>
              <a:gd name="adj2" fmla="val -1020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על אילו צרכים מנסה השירות לענות? מהי המטרה שלו? מהם הצעדים והפעולות הנדרשים על מנת להגיע לשם? מה התכלית של הפעולות המבוצעות?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28717" y="4821375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דוגמאות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לסוגיות: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" descr="E:\dropbox\Dropbox (hadas@novaproject.or)\hadas@novaproject.or Team Folder\שיווק\לוגואים נובה\לוגואים ללינקדאין\logo_he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74" y="146087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4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309" y="6211316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1343134" y="479292"/>
            <a:ext cx="928877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תהליך העבודה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שלבי פרויקט הלווי</a:t>
            </a:r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3ACC9EA6-13A3-4AA8-BEC9-B2927E5FFA97}"/>
              </a:ext>
            </a:extLst>
          </p:cNvPr>
          <p:cNvGrpSpPr/>
          <p:nvPr/>
        </p:nvGrpSpPr>
        <p:grpSpPr>
          <a:xfrm>
            <a:off x="2683519" y="1237489"/>
            <a:ext cx="9654940" cy="45719"/>
            <a:chOff x="2910390" y="1494322"/>
            <a:chExt cx="2815500" cy="0"/>
          </a:xfrm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4EB870DD-23C2-4BEE-A1A3-4FF05F9DC354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487BA7E9-830E-4AD4-B6D9-E9C18E156E8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A452753B-4C58-433B-8115-9EA4F510AE9B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56B4CE9F-2D05-4D0D-9701-32763C24E3D0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387EEB5C-3949-42B2-86C8-992D47A89A7C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B0C6B3D-6762-4BE3-909F-6E050A97CC79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5E475B9-7FE0-4E1E-B66A-948046C214FB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0CF47A3F-5672-409C-81DA-5F9CC5E928B3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aphicFrame>
        <p:nvGraphicFramePr>
          <p:cNvPr id="35" name="Table 1"/>
          <p:cNvGraphicFramePr>
            <a:graphicFrameLocks noGrp="1"/>
          </p:cNvGraphicFramePr>
          <p:nvPr/>
        </p:nvGraphicFramePr>
        <p:xfrm>
          <a:off x="2295906" y="1472935"/>
          <a:ext cx="7394196" cy="467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8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8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996"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מרץ-אפריל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ינואר-</a:t>
                      </a:r>
                      <a:r>
                        <a:rPr lang="he-IL" dirty="0" err="1">
                          <a:solidFill>
                            <a:schemeClr val="tx1"/>
                          </a:solidFill>
                        </a:rPr>
                        <a:t>פבר</a:t>
                      </a:r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'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אוק'-דצמ'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יוני-אוג'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70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2"/>
          <p:cNvSpPr/>
          <p:nvPr/>
        </p:nvSpPr>
        <p:spPr bwMode="auto">
          <a:xfrm>
            <a:off x="9853448" y="1975169"/>
            <a:ext cx="1519601" cy="13544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שלב א –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מיפוי ולמידה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" name="Rectangle 25"/>
          <p:cNvSpPr/>
          <p:nvPr/>
        </p:nvSpPr>
        <p:spPr bwMode="auto">
          <a:xfrm>
            <a:off x="9846015" y="3403784"/>
            <a:ext cx="1519601" cy="13018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שלב ב –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תאוריית שינוי תוצאות ותפוקות מרכזיות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" name="Rectangle 26"/>
          <p:cNvSpPr/>
          <p:nvPr/>
        </p:nvSpPr>
        <p:spPr bwMode="auto">
          <a:xfrm>
            <a:off x="9846016" y="4779792"/>
            <a:ext cx="1519601" cy="12998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שלב ג –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חיבור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לתשתיות ולמכרז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" name="AutoShape 13"/>
          <p:cNvSpPr>
            <a:spLocks noChangeArrowheads="1"/>
          </p:cNvSpPr>
          <p:nvPr/>
        </p:nvSpPr>
        <p:spPr bwMode="auto">
          <a:xfrm flipH="1">
            <a:off x="2813076" y="4746189"/>
            <a:ext cx="3174974" cy="399451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חיבור אל תשתיות הנתונים ופגישות שיתוף והכנה עם גורמי מפתח במשרד ומחוצה לו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utoShape 13"/>
          <p:cNvSpPr>
            <a:spLocks noChangeArrowheads="1"/>
          </p:cNvSpPr>
          <p:nvPr/>
        </p:nvSpPr>
        <p:spPr bwMode="auto">
          <a:xfrm flipH="1">
            <a:off x="2813076" y="5215021"/>
            <a:ext cx="3174974" cy="359215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דיוק המדדים פיתוח כלי מדידה חסרים </a:t>
            </a:r>
          </a:p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וכתיבת דפי מדדים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 flipH="1">
            <a:off x="2813076" y="5644528"/>
            <a:ext cx="2415365" cy="339551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ריכוז תוצרים וסוגיות לסיכום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4927" y="5219320"/>
            <a:ext cx="12337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שילוב מערך המדידה במכרז ותכנית הטמעה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lowchart: Decision 3"/>
          <p:cNvSpPr/>
          <p:nvPr/>
        </p:nvSpPr>
        <p:spPr bwMode="auto">
          <a:xfrm>
            <a:off x="2317041" y="5205783"/>
            <a:ext cx="432048" cy="561021"/>
          </a:xfrm>
          <a:prstGeom prst="flowChartDecision">
            <a:avLst/>
          </a:prstGeom>
          <a:solidFill>
            <a:srgbClr val="E10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 flipH="1">
            <a:off x="8299450" y="2031745"/>
            <a:ext cx="1409982" cy="382478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קריאה וניתוח של חומרים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AutoShape 13"/>
          <p:cNvSpPr>
            <a:spLocks noChangeArrowheads="1"/>
          </p:cNvSpPr>
          <p:nvPr/>
        </p:nvSpPr>
        <p:spPr bwMode="auto">
          <a:xfrm flipH="1">
            <a:off x="2813075" y="2496172"/>
            <a:ext cx="6752337" cy="324043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פגישות עבודה ולמידה עם הצוות הפנימי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AutoShape 13"/>
          <p:cNvSpPr>
            <a:spLocks noChangeArrowheads="1"/>
          </p:cNvSpPr>
          <p:nvPr/>
        </p:nvSpPr>
        <p:spPr bwMode="auto">
          <a:xfrm flipH="1">
            <a:off x="6164424" y="3375505"/>
            <a:ext cx="1320588" cy="369650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פיתוח תיאוריית השינוי לשירות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13"/>
          <p:cNvSpPr>
            <a:spLocks noChangeArrowheads="1"/>
          </p:cNvSpPr>
          <p:nvPr/>
        </p:nvSpPr>
        <p:spPr bwMode="auto">
          <a:xfrm flipH="1">
            <a:off x="6552046" y="2903310"/>
            <a:ext cx="1956954" cy="412512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מפגשי למידה מאנשי מפתח וסיורי שטח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28183" y="2911298"/>
            <a:ext cx="18083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תיאוריית שינוי ומודל לוגי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AutoShape 13"/>
          <p:cNvSpPr>
            <a:spLocks noChangeArrowheads="1"/>
          </p:cNvSpPr>
          <p:nvPr/>
        </p:nvSpPr>
        <p:spPr bwMode="auto">
          <a:xfrm flipH="1">
            <a:off x="4604716" y="3767906"/>
            <a:ext cx="2692195" cy="424102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גיבוש תוצאות ותפוקות לצירי התפוקות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lowchart: Decision 37"/>
          <p:cNvSpPr/>
          <p:nvPr/>
        </p:nvSpPr>
        <p:spPr bwMode="auto">
          <a:xfrm>
            <a:off x="6051999" y="2777612"/>
            <a:ext cx="432048" cy="561021"/>
          </a:xfrm>
          <a:prstGeom prst="flowChartDecision">
            <a:avLst/>
          </a:prstGeom>
          <a:solidFill>
            <a:srgbClr val="E10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0" name="AutoShape 13"/>
          <p:cNvSpPr>
            <a:spLocks noChangeArrowheads="1"/>
          </p:cNvSpPr>
          <p:nvPr/>
        </p:nvSpPr>
        <p:spPr bwMode="auto">
          <a:xfrm flipH="1">
            <a:off x="4604716" y="4233102"/>
            <a:ext cx="2554041" cy="366621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ניסוח מדדי תוצאה ותפוקה וצמצומם למדדים מרכזיים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08879" y="6337748"/>
            <a:ext cx="5082893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היוועצות במפעילים, הכנת השטח ורתימה לתהליכי השינוי והמדידה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–  האם? כיצד? מתי?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lowchart: Decision 37"/>
          <p:cNvSpPr/>
          <p:nvPr/>
        </p:nvSpPr>
        <p:spPr bwMode="auto">
          <a:xfrm>
            <a:off x="7703877" y="6303503"/>
            <a:ext cx="248116" cy="377430"/>
          </a:xfrm>
          <a:prstGeom prst="flowChartDecision">
            <a:avLst/>
          </a:prstGeom>
          <a:solidFill>
            <a:srgbClr val="E10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35113" y="2015532"/>
            <a:ext cx="1568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סקירת ספרות ומיפוי ידע קיים במשרד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lowchart: Decision 37"/>
          <p:cNvSpPr/>
          <p:nvPr/>
        </p:nvSpPr>
        <p:spPr bwMode="auto">
          <a:xfrm>
            <a:off x="7835974" y="1922684"/>
            <a:ext cx="432048" cy="561021"/>
          </a:xfrm>
          <a:prstGeom prst="flowChartDecision">
            <a:avLst/>
          </a:prstGeom>
          <a:solidFill>
            <a:srgbClr val="E10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13076" y="3764476"/>
            <a:ext cx="15938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מדדים מרכזיים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ותכנית מדידה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lowchart: Decision 37"/>
          <p:cNvSpPr/>
          <p:nvPr/>
        </p:nvSpPr>
        <p:spPr bwMode="auto">
          <a:xfrm>
            <a:off x="4134571" y="3721335"/>
            <a:ext cx="432048" cy="561021"/>
          </a:xfrm>
          <a:prstGeom prst="flowChartDecision">
            <a:avLst/>
          </a:prstGeom>
          <a:solidFill>
            <a:srgbClr val="E10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 flipH="1">
            <a:off x="4604717" y="3375505"/>
            <a:ext cx="1573069" cy="369650"/>
          </a:xfrm>
          <a:prstGeom prst="chevron">
            <a:avLst>
              <a:gd name="adj" fmla="val 14264"/>
            </a:avLst>
          </a:prstGeom>
          <a:solidFill>
            <a:schemeClr val="bg1">
              <a:lumMod val="95000"/>
            </a:schemeClr>
          </a:solidFill>
          <a:ln w="6350">
            <a:solidFill>
              <a:srgbClr val="E1016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>
            <a:lvl1pPr eaLnBrk="0" hangingPunct="0">
              <a:lnSpc>
                <a:spcPct val="150000"/>
              </a:lnSpc>
              <a:spcAft>
                <a:spcPts val="1200"/>
              </a:spcAft>
              <a:buSzPct val="100000"/>
              <a:buBlip>
                <a:blip r:embed="rId8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he-IL" altLang="he-I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עידכון</a:t>
            </a:r>
            <a:r>
              <a:rPr kumimoji="0" lang="he-IL" alt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תיאוריית השינוי לשירות</a:t>
            </a:r>
            <a:endParaRPr kumimoji="0" lang="en-US" alt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Picture 2" descr="E:\dropbox\Dropbox (hadas@novaproject.or)\hadas@novaproject.or Team Folder\שיווק\לוגואים נובה\לוגואים ללינקדאין\logo_heb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74" y="146087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32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717" y="6245352"/>
            <a:ext cx="2993916" cy="521208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2130553" y="479292"/>
            <a:ext cx="8501356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יציאה לדרך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| דגשים ומפתחות להצלחה</a:t>
            </a:r>
          </a:p>
        </p:txBody>
      </p: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9E5101B-6BD4-47BF-A9DF-A6B0696B7F4D}"/>
              </a:ext>
            </a:extLst>
          </p:cNvPr>
          <p:cNvGrpSpPr/>
          <p:nvPr/>
        </p:nvGrpSpPr>
        <p:grpSpPr>
          <a:xfrm>
            <a:off x="1581501" y="1297518"/>
            <a:ext cx="10311176" cy="45719"/>
            <a:chOff x="2910390" y="1494322"/>
            <a:chExt cx="2815500" cy="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0301757-450D-4FB2-A861-03B564614485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DCAF14-E947-402D-A607-2A5870C558CC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B3EEE76-EFAC-4519-B3F9-3D08B2B52E38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846E7D-B063-4A23-8701-0076152CC72F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255CEDB-87B3-49DB-B050-4E99B7A5951A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267E380-F7F5-4565-82E9-3AFCC095CA84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81B1CE-B071-4CE3-9C9C-D7AFFFDA6EF4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A243F25-A5BE-4DB7-927F-AE1AF005F8E6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" descr="E:\dropbox\Dropbox (hadas@novaproject.or)\hadas@novaproject.or Team Folder\שיווק\לוגואים נובה\לוגואים ללינקדאין\logo_he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74" y="146087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3"/>
          <p:cNvSpPr txBox="1">
            <a:spLocks/>
          </p:cNvSpPr>
          <p:nvPr/>
        </p:nvSpPr>
        <p:spPr bwMode="auto">
          <a:xfrm>
            <a:off x="1581502" y="1382372"/>
            <a:ext cx="9135248" cy="4539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marR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Blip>
                <a:blip r:embed="rId9"/>
              </a:buBlip>
              <a:tabLst>
                <a:tab pos="228600" algn="l"/>
              </a:tabLst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1pPr>
            <a:lvl2pPr marL="627063" indent="-271463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s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2pPr>
            <a:lvl3pPr marL="901700" indent="-274638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−"/>
              <a:defRPr lang="en-US" sz="2000" b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3pPr>
            <a:lvl4pPr marL="1160463" indent="-26035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−"/>
              <a:defRPr lang="en-US" sz="2000" b="0" dirty="0" smtClean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4pPr>
            <a:lvl5pPr marL="1433513" indent="-27305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−"/>
              <a:defRPr lang="en-US" sz="2000" b="0" dirty="0" smtClean="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just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Tx/>
              <a:buBlip>
                <a:blip r:embed="rId9"/>
              </a:buBlip>
              <a:tabLst>
                <a:tab pos="228600" algn="l"/>
              </a:tabLst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איש/אשת קשר מרכזי מהשירות –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בחירת איש קשר לתיכלול העבודה מולנו. תיאומי פגישות ושליחת זימונים באחריות המשרד, כולל יידוע צוות החממה. </a:t>
            </a: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Calibri" panose="020F0502020204030204"/>
              <a:ea typeface="Geneva" charset="-128"/>
              <a:cs typeface="Arial" panose="020B0604020202020204" pitchFamily="34" charset="0"/>
            </a:endParaRPr>
          </a:p>
          <a:p>
            <a:pPr marL="342900" marR="0" lvl="0" indent="-342900" algn="just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Tx/>
              <a:buBlip>
                <a:blip r:embed="rId9"/>
              </a:buBlip>
              <a:tabLst>
                <a:tab pos="228600" algn="l"/>
              </a:tabLst>
              <a:defRPr/>
            </a:pPr>
            <a:r>
              <a:rPr kumimoji="0" lang="he-I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מחוייבות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 וזמינות לתהליך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– תכנון אבני הדרך המרכזיות מהן נגזרות הפעולות המקדימות. ופגישות העבודה וההכנה. </a:t>
            </a:r>
            <a:r>
              <a:rPr kumimoji="0" lang="he-I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ווידוא נוכחות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 גורמי המקצוע הרלוונטיים לצרכי קבלת החלטות.    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Tx/>
              <a:buBlip>
                <a:blip r:embed="rId9"/>
              </a:buBlip>
              <a:tabLst>
                <a:tab pos="228600" algn="l"/>
              </a:tabLst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/>
                <a:ea typeface="Geneva" charset="-128"/>
                <a:cs typeface="Arial"/>
              </a:rPr>
              <a:t>רתימה והכנה של בעלי עניין </a:t>
            </a: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/>
                <a:ea typeface="Geneva" charset="-128"/>
                <a:cs typeface="Arial"/>
              </a:rPr>
              <a:t>– היוועצות/שיתוף עם בעלי עניין ורתימתם לתשתית המדידה, באופן עקרוני ובאופן קונקרטי. קידום תרבות אירגונית המעודדת שימוש בנתונים תוך מתן דוגמה אישית.   </a:t>
            </a: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rgbClr val="E10161"/>
              </a:solidFill>
              <a:effectLst/>
              <a:uLnTx/>
              <a:uFillTx/>
              <a:latin typeface="Arial"/>
              <a:ea typeface="Geneva" charset="-128"/>
              <a:cs typeface="Arial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9"/>
              </a:buBlip>
              <a:tabLst>
                <a:tab pos="228600" algn="l"/>
              </a:tabLst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E10161"/>
                </a:solidFill>
                <a:effectLst/>
                <a:uLnTx/>
                <a:uFillTx/>
                <a:latin typeface="Arial"/>
                <a:ea typeface="Geneva" charset="-128"/>
                <a:cs typeface="Arial"/>
              </a:rPr>
              <a:t>לביצוע כעת –</a:t>
            </a:r>
          </a:p>
          <a:p>
            <a:pPr marL="627063" marR="0" lvl="1" indent="-271463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ריכוז כלל החומרים, ההפניות והמידעים המבוקשים והעברתם.</a:t>
            </a:r>
          </a:p>
          <a:p>
            <a:pPr marL="627063" marR="0" lvl="1" indent="-271463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eneva" charset="-128"/>
                <a:cs typeface="Arial" panose="020B0604020202020204" pitchFamily="34" charset="0"/>
              </a:rPr>
              <a:t>קביעת פגישת תכנון ולמידה ראשונה עם הצוות המוביל. </a:t>
            </a:r>
          </a:p>
        </p:txBody>
      </p:sp>
    </p:spTree>
    <p:extLst>
      <p:ext uri="{BB962C8B-B14F-4D97-AF65-F5344CB8AC3E}">
        <p14:creationId xmlns:p14="http://schemas.microsoft.com/office/powerpoint/2010/main" val="178725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מצגת מפגש ראשון החממה.potx  -  AutoRecovered" id="{62532081-EA7F-4B86-A1F7-9FDED65ADDA2}" vid="{DBDA0735-1C04-4AF0-A146-8354FB1BE91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  -  Read-Only" id="{76F057C7-6993-4DB8-9D34-8F5161A26DBF}" vid="{6F455598-50DE-45EE-869F-A138CD79E3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JDCI Default Content Type" ma:contentTypeID="0x0101005E132F7B706C9D47B10A46F70A77D2DB00F723A1EBC73B9E41A50BE73F1F4B2B5F" ma:contentTypeVersion="1437" ma:contentTypeDescription="A content type to serve default crosscutting columns (each division can add their own, as needed)" ma:contentTypeScope="" ma:versionID="3fcd3040250ac98458791e5363bfa1d9">
  <xsd:schema xmlns:xsd="http://www.w3.org/2001/XMLSchema" xmlns:xs="http://www.w3.org/2001/XMLSchema" xmlns:p="http://schemas.microsoft.com/office/2006/metadata/properties" xmlns:ns2="40865a11-04aa-4758-90f9-30fb78dc0abd" xmlns:ns3="104f4da5-538f-405d-bd44-332577b9ce93" xmlns:ns4="2fd1333a-4445-4d97-8712-034155bc4bb2" targetNamespace="http://schemas.microsoft.com/office/2006/metadata/properties" ma:root="true" ma:fieldsID="d83b1188254ce30f083ede5be98c1dd7" ns2:_="" ns3:_="" ns4:_="">
    <xsd:import namespace="40865a11-04aa-4758-90f9-30fb78dc0abd"/>
    <xsd:import namespace="104f4da5-538f-405d-bd44-332577b9ce93"/>
    <xsd:import namespace="2fd1333a-4445-4d97-8712-034155bc4b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65a11-04aa-4758-90f9-30fb78dc0a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f4da5-538f-405d-bd44-332577b9ce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d1333a-4445-4d97-8712-034155bc4bb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865a11-04aa-4758-90f9-30fb78dc0abd">E7RFMTJKPR4V-1699577259-99904</_dlc_DocId>
    <_dlc_DocIdUrl xmlns="40865a11-04aa-4758-90f9-30fb78dc0abd">
      <Url>https://jdcil.sharepoint.com/sites/jdci/JELKA/_layouts/15/DocIdRedir.aspx?ID=E7RFMTJKPR4V-1699577259-99904</Url>
      <Description>E7RFMTJKPR4V-1699577259-99904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C22D7-A248-40CD-B6F9-8546122444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865a11-04aa-4758-90f9-30fb78dc0abd"/>
    <ds:schemaRef ds:uri="104f4da5-538f-405d-bd44-332577b9ce93"/>
    <ds:schemaRef ds:uri="2fd1333a-4445-4d97-8712-034155bc4b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D4A5AB-DD03-4FBE-845A-F4B71E5257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3EB57AA-44FB-4A45-8D5D-626A2C8C3B0F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104f4da5-538f-405d-bd44-332577b9ce93"/>
    <ds:schemaRef ds:uri="http://www.w3.org/XML/1998/namespace"/>
    <ds:schemaRef ds:uri="40865a11-04aa-4758-90f9-30fb78dc0abd"/>
    <ds:schemaRef ds:uri="http://purl.org/dc/elements/1.1/"/>
    <ds:schemaRef ds:uri="2fd1333a-4445-4d97-8712-034155bc4bb2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43176C1-433A-4B05-AAEF-A75DAAEED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מפגש ראשון החממה</Template>
  <TotalTime>26510</TotalTime>
  <Words>473</Words>
  <Application>Microsoft Office PowerPoint</Application>
  <PresentationFormat>Widescreen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Raanan Bold</vt:lpstr>
      <vt:lpstr>Wingdings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Yana Bremer</dc:creator>
  <cp:lastModifiedBy>Julia Tsekhnowitser</cp:lastModifiedBy>
  <cp:revision>245</cp:revision>
  <dcterms:created xsi:type="dcterms:W3CDTF">2020-05-27T05:29:25Z</dcterms:created>
  <dcterms:modified xsi:type="dcterms:W3CDTF">2020-06-22T18:45:30Z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0x0101005E132F7B706C9D47B10A46F70A77D2DB00F723A1EBC73B9E41A50BE73F1F4B2B5F</vt:lpwstr>
  </property>
  <property fmtid="{D5CDD505-2E9C-101B-9397-08002B2CF9AE}" pid="3" name="_dlc_DocIdItemGuid">
    <vt:lpwstr>8c9e9925-b42e-434f-90c3-384602f7e513</vt:lpwstr>
  </property>
  <property fmtid="{D5CDD505-2E9C-101B-9397-08002B2CF9AE}" pid="4" name="_AdHocReviewCycleID">
    <vt:i4>-638448718</vt:i4>
  </property>
  <property fmtid="{D5CDD505-2E9C-101B-9397-08002B2CF9AE}" pid="5" name="_NewReviewCycle">
    <vt:lpwstr/>
  </property>
  <property fmtid="{D5CDD505-2E9C-101B-9397-08002B2CF9AE}" pid="6" name="_EmailSubject">
    <vt:lpwstr>פרטי קשר של יועצים</vt:lpwstr>
  </property>
  <property fmtid="{D5CDD505-2E9C-101B-9397-08002B2CF9AE}" pid="7" name="_AuthorEmail">
    <vt:lpwstr>JuliaT@jdc.org</vt:lpwstr>
  </property>
  <property fmtid="{D5CDD505-2E9C-101B-9397-08002B2CF9AE}" pid="8" name="_AuthorEmailDisplayName">
    <vt:lpwstr>Julia Tsekhnowitser</vt:lpwstr>
  </property>
</Properties>
</file>